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59"/>
  </p:notesMasterIdLst>
  <p:sldIdLst>
    <p:sldId id="256" r:id="rId2"/>
    <p:sldId id="258" r:id="rId3"/>
    <p:sldId id="272" r:id="rId4"/>
    <p:sldId id="273" r:id="rId5"/>
    <p:sldId id="316" r:id="rId6"/>
    <p:sldId id="317" r:id="rId7"/>
    <p:sldId id="274" r:id="rId8"/>
    <p:sldId id="275" r:id="rId9"/>
    <p:sldId id="276" r:id="rId10"/>
    <p:sldId id="277" r:id="rId11"/>
    <p:sldId id="328" r:id="rId12"/>
    <p:sldId id="327" r:id="rId13"/>
    <p:sldId id="329" r:id="rId14"/>
    <p:sldId id="278" r:id="rId15"/>
    <p:sldId id="330" r:id="rId16"/>
    <p:sldId id="309" r:id="rId17"/>
    <p:sldId id="322" r:id="rId18"/>
    <p:sldId id="323" r:id="rId19"/>
    <p:sldId id="331" r:id="rId20"/>
    <p:sldId id="308" r:id="rId21"/>
    <p:sldId id="332" r:id="rId22"/>
    <p:sldId id="310" r:id="rId23"/>
    <p:sldId id="280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2" r:id="rId51"/>
    <p:sldId id="313" r:id="rId52"/>
    <p:sldId id="314" r:id="rId53"/>
    <p:sldId id="315" r:id="rId54"/>
    <p:sldId id="306" r:id="rId55"/>
    <p:sldId id="326" r:id="rId56"/>
    <p:sldId id="311" r:id="rId57"/>
    <p:sldId id="26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240"/>
    <a:srgbClr val="A13737"/>
    <a:srgbClr val="7D8852"/>
    <a:srgbClr val="A13750"/>
    <a:srgbClr val="9FB681"/>
    <a:srgbClr val="954255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7197" autoAdjust="0"/>
  </p:normalViewPr>
  <p:slideViewPr>
    <p:cSldViewPr snapToGrid="0">
      <p:cViewPr varScale="1">
        <p:scale>
          <a:sx n="105" d="100"/>
          <a:sy n="105" d="100"/>
        </p:scale>
        <p:origin x="27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72B1-73C3-41E9-AC23-CAF728F6257E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48266-1F3D-43E4-82C0-803FC1B6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7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8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5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0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8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8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7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14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4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1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9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9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3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5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9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2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3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61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9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4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5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4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4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5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0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0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6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3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8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52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0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27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53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46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43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524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86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16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1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48266-1F3D-43E4-82C0-803FC1B6A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097A54AE-D80D-4A49-A235-08EC794EA9A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6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830-C5BD-47C8-8A03-6450988623C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3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F41F-238E-47F6-A614-547B94677DC6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1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97-8E33-4D03-9786-8B6B4BC0EBF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2658080" cy="365125"/>
          </a:xfrm>
        </p:spPr>
        <p:txBody>
          <a:bodyPr rIns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2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1A0-22E9-459F-8735-23EF0408CA14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60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DE7A-1633-40DD-B5DF-753D6595D72F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8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B537-1DB8-4F58-99F4-01EA38DA36FB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E77A-358E-48D3-9018-5606A11CF24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0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A79C-B98B-48F4-9856-CA4E5C498CE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5707-E5DA-4B04-AC3E-46E9E7D2E3FF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F1D7-4BDA-4AE3-A1A8-2CBA53160A94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FB12C6-39DA-4237-97CB-DEB8286784DB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8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dima-cheban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hebanovDD" TargetMode="External"/><Relationship Id="rId4" Type="http://schemas.openxmlformats.org/officeDocument/2006/relationships/hyperlink" Target="https://t.me/DmitryS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vidfowl/AspNetCoreDiagnosticScenarios/blob/master/AsyncGuidance.md" TargetMode="External"/><Relationship Id="rId3" Type="http://schemas.openxmlformats.org/officeDocument/2006/relationships/hyperlink" Target="https://youtu.be/7eKi6NKri6I" TargetMode="External"/><Relationship Id="rId7" Type="http://schemas.openxmlformats.org/officeDocument/2006/relationships/hyperlink" Target="https://www.youtube.com/watch?v=jgxJbshvCXQ&amp;t=2040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JHwBX_qQE0" TargetMode="External"/><Relationship Id="rId5" Type="http://schemas.openxmlformats.org/officeDocument/2006/relationships/hyperlink" Target="https://github.com/brminnick/AsyncAwaitBestPractices" TargetMode="External"/><Relationship Id="rId4" Type="http://schemas.openxmlformats.org/officeDocument/2006/relationships/hyperlink" Target="https://www.youtube.com/watch?v=lQu-eBIIh-w" TargetMode="External"/><Relationship Id="rId9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dima-chebano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ChebanovDD" TargetMode="External"/><Relationship Id="rId4" Type="http://schemas.openxmlformats.org/officeDocument/2006/relationships/hyperlink" Target="https://t.me/DmitryS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8540A49B-64F4-4646-8CC3-53EC52C0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8C112-6FE9-442D-AFF3-7570058F8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latin typeface="Montserrat" panose="00000500000000000000" pitchFamily="2" charset="0"/>
              </a:rPr>
              <a:t>Best practices: Async vs Coroutines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39477-9F7D-4329-ABF0-04060E42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Dmitriy Chebanov</a:t>
            </a:r>
            <a:endParaRPr lang="ru-RU" dirty="0">
              <a:latin typeface="Montserrat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66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78459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45E64-34FC-4FE1-954B-68BC99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4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91783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0F267-E5CF-4C6A-89EC-3E5F64DF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11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5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have 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C9C2D0-B48A-46A8-A738-6A3F6E26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30" y="1722373"/>
            <a:ext cx="4363011" cy="3433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7DF2F0-BBB4-43D3-9200-BEEF1C092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410" y="1708305"/>
            <a:ext cx="4366582" cy="2715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4BF4E-E2C7-4189-8921-3445CF1658CD}"/>
              </a:ext>
            </a:extLst>
          </p:cNvPr>
          <p:cNvSpPr txBox="1"/>
          <p:nvPr/>
        </p:nvSpPr>
        <p:spPr>
          <a:xfrm>
            <a:off x="565150" y="6186888"/>
            <a:ext cx="919876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* These examples are not production quality. Do not copy them into your product!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3A46-95F5-4A7D-B064-6429BC04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47133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EDF7E-212A-4DE4-9868-FA42063F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1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98186"/>
              </p:ext>
            </p:extLst>
          </p:nvPr>
        </p:nvGraphicFramePr>
        <p:xfrm>
          <a:off x="565149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support try/catch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54255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FB68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7DF2F0-BBB4-43D3-9200-BEEF1C09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32" y="1722374"/>
            <a:ext cx="3438338" cy="2649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096040-C411-4F46-9C0E-C92DA2497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922" y="1726958"/>
            <a:ext cx="3438338" cy="2640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EAD8C-14B0-4882-827F-0FF8427FC853}"/>
              </a:ext>
            </a:extLst>
          </p:cNvPr>
          <p:cNvSpPr txBox="1"/>
          <p:nvPr/>
        </p:nvSpPr>
        <p:spPr>
          <a:xfrm>
            <a:off x="621030" y="4946889"/>
            <a:ext cx="343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AA3240"/>
                </a:solidFill>
                <a:latin typeface="Montserrat" panose="00000500000000000000" pitchFamily="2" charset="0"/>
              </a:rPr>
              <a:t>Compiler error!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9E053-B028-4063-8A1A-551766F57D0E}"/>
              </a:ext>
            </a:extLst>
          </p:cNvPr>
          <p:cNvSpPr txBox="1"/>
          <p:nvPr/>
        </p:nvSpPr>
        <p:spPr>
          <a:xfrm>
            <a:off x="5225854" y="4946889"/>
            <a:ext cx="343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FB681"/>
                </a:solidFill>
                <a:latin typeface="Montserrat" panose="00000500000000000000" pitchFamily="2" charset="0"/>
              </a:rPr>
              <a:t>Works!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32E9A1-98D6-41D7-8DD4-B3C537E6AC80}"/>
              </a:ext>
            </a:extLst>
          </p:cNvPr>
          <p:cNvSpPr txBox="1"/>
          <p:nvPr/>
        </p:nvSpPr>
        <p:spPr>
          <a:xfrm>
            <a:off x="565150" y="6186888"/>
            <a:ext cx="919876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* These examples are not production quality. Do not copy them into your product!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DD5BB-34D4-497D-BDE5-25A685A6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75350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9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9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EB000-404B-46FB-91A0-87CBF8D8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6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20422"/>
              </p:ext>
            </p:extLst>
          </p:nvPr>
        </p:nvGraphicFramePr>
        <p:xfrm>
          <a:off x="565150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preserve 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Preserves call 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5917D69-E949-4EC4-9736-9C9514FF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/>
        </p:blipFill>
        <p:spPr>
          <a:xfrm>
            <a:off x="644644" y="1722375"/>
            <a:ext cx="4260197" cy="4199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15CAB-617A-437E-8441-9E5536149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8"/>
          <a:stretch/>
        </p:blipFill>
        <p:spPr>
          <a:xfrm>
            <a:off x="5265811" y="1728537"/>
            <a:ext cx="4254715" cy="41998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95EF0-77F1-4B24-9338-101B8787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preserve 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Preserves call 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5917D69-E949-4EC4-9736-9C9514FF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/>
        </p:blipFill>
        <p:spPr>
          <a:xfrm>
            <a:off x="644644" y="1722375"/>
            <a:ext cx="4260197" cy="4199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15CAB-617A-437E-8441-9E5536149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8"/>
          <a:stretch/>
        </p:blipFill>
        <p:spPr>
          <a:xfrm>
            <a:off x="5265811" y="1728537"/>
            <a:ext cx="4254715" cy="41998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9396AB-AB47-46D9-88CF-ABA9BF1A5159}"/>
              </a:ext>
            </a:extLst>
          </p:cNvPr>
          <p:cNvCxnSpPr>
            <a:cxnSpLocks/>
          </p:cNvCxnSpPr>
          <p:nvPr/>
        </p:nvCxnSpPr>
        <p:spPr>
          <a:xfrm>
            <a:off x="1207770" y="2103120"/>
            <a:ext cx="727710" cy="0"/>
          </a:xfrm>
          <a:prstGeom prst="line">
            <a:avLst/>
          </a:prstGeom>
          <a:ln w="38100">
            <a:solidFill>
              <a:srgbClr val="AA32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8CC9-20C5-409A-90A9-E548901F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17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preserve call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Preserves call 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5917D69-E949-4EC4-9736-9C9514FF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/>
        </p:blipFill>
        <p:spPr>
          <a:xfrm>
            <a:off x="644644" y="1722375"/>
            <a:ext cx="4260197" cy="4199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15CAB-617A-437E-8441-9E5536149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8"/>
          <a:stretch/>
        </p:blipFill>
        <p:spPr>
          <a:xfrm>
            <a:off x="5265811" y="1728537"/>
            <a:ext cx="4254715" cy="41998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9396AB-AB47-46D9-88CF-ABA9BF1A5159}"/>
              </a:ext>
            </a:extLst>
          </p:cNvPr>
          <p:cNvCxnSpPr>
            <a:cxnSpLocks/>
          </p:cNvCxnSpPr>
          <p:nvPr/>
        </p:nvCxnSpPr>
        <p:spPr>
          <a:xfrm>
            <a:off x="1207770" y="2103120"/>
            <a:ext cx="727710" cy="0"/>
          </a:xfrm>
          <a:prstGeom prst="line">
            <a:avLst/>
          </a:prstGeom>
          <a:ln w="38100">
            <a:solidFill>
              <a:srgbClr val="AA32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ADA416-0B28-4F5E-837B-62EFDCF1177A}"/>
              </a:ext>
            </a:extLst>
          </p:cNvPr>
          <p:cNvCxnSpPr>
            <a:cxnSpLocks/>
          </p:cNvCxnSpPr>
          <p:nvPr/>
        </p:nvCxnSpPr>
        <p:spPr>
          <a:xfrm>
            <a:off x="5752465" y="2103120"/>
            <a:ext cx="727710" cy="0"/>
          </a:xfrm>
          <a:prstGeom prst="line">
            <a:avLst/>
          </a:prstGeom>
          <a:ln w="38100">
            <a:solidFill>
              <a:srgbClr val="AA32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A63522-042A-4065-B723-5EFACE7E39AF}"/>
              </a:ext>
            </a:extLst>
          </p:cNvPr>
          <p:cNvCxnSpPr>
            <a:cxnSpLocks/>
          </p:cNvCxnSpPr>
          <p:nvPr/>
        </p:nvCxnSpPr>
        <p:spPr>
          <a:xfrm>
            <a:off x="5752465" y="3500120"/>
            <a:ext cx="869315" cy="0"/>
          </a:xfrm>
          <a:prstGeom prst="line">
            <a:avLst/>
          </a:prstGeom>
          <a:ln w="38100">
            <a:solidFill>
              <a:srgbClr val="AA32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884C4B-E299-4B5B-B868-125DE5D44861}"/>
              </a:ext>
            </a:extLst>
          </p:cNvPr>
          <p:cNvCxnSpPr>
            <a:cxnSpLocks/>
          </p:cNvCxnSpPr>
          <p:nvPr/>
        </p:nvCxnSpPr>
        <p:spPr>
          <a:xfrm>
            <a:off x="5757545" y="4893957"/>
            <a:ext cx="338455" cy="0"/>
          </a:xfrm>
          <a:prstGeom prst="line">
            <a:avLst/>
          </a:prstGeom>
          <a:ln w="38100">
            <a:solidFill>
              <a:srgbClr val="AA32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3ECA4-4A69-456B-A1C9-336D4308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18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87988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C2269-5B46-484F-9425-9E54626A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19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О спикере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В разработке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8+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лет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Ментор в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DevSauna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Руковожу командой разработки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XR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продуктов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52388D-7E78-49F7-8E56-0D8EAEEF1CE8}"/>
              </a:ext>
            </a:extLst>
          </p:cNvPr>
          <p:cNvSpPr txBox="1"/>
          <p:nvPr/>
        </p:nvSpPr>
        <p:spPr>
          <a:xfrm>
            <a:off x="565150" y="5140311"/>
            <a:ext cx="2016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LinkedIn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3"/>
              </a:rPr>
              <a:t>dima-chebanov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316269-9A2E-498A-BE49-D9F33AC8C32F}"/>
              </a:ext>
            </a:extLst>
          </p:cNvPr>
          <p:cNvSpPr txBox="1"/>
          <p:nvPr/>
        </p:nvSpPr>
        <p:spPr>
          <a:xfrm>
            <a:off x="3179259" y="5137200"/>
            <a:ext cx="12602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Telegram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4"/>
              </a:rPr>
              <a:t>DmitrySx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50ACEE-356A-4AD1-AD8B-AA9FB970648A}"/>
              </a:ext>
            </a:extLst>
          </p:cNvPr>
          <p:cNvSpPr txBox="1"/>
          <p:nvPr/>
        </p:nvSpPr>
        <p:spPr>
          <a:xfrm>
            <a:off x="5036750" y="5137199"/>
            <a:ext cx="17459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GitHub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5"/>
              </a:rPr>
              <a:t>ChebanovDD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04D95-24AB-4E3D-BF47-B7C7ABD1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0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2571"/>
              </p:ext>
            </p:extLst>
          </p:nvPr>
        </p:nvGraphicFramePr>
        <p:xfrm>
          <a:off x="565149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Doesn’t always 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54255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FB68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92A9BCB-C238-4EEF-AC55-E029E531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3" y="1581695"/>
            <a:ext cx="4660705" cy="3852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EAD8C-14B0-4882-827F-0FF8427FC853}"/>
              </a:ext>
            </a:extLst>
          </p:cNvPr>
          <p:cNvSpPr txBox="1"/>
          <p:nvPr/>
        </p:nvSpPr>
        <p:spPr>
          <a:xfrm>
            <a:off x="621421" y="5440779"/>
            <a:ext cx="402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AA3240"/>
                </a:solidFill>
                <a:latin typeface="Montserrat" panose="00000500000000000000" pitchFamily="2" charset="0"/>
              </a:rPr>
              <a:t>Leaks if owning</a:t>
            </a:r>
          </a:p>
          <a:p>
            <a:pPr algn="ctr"/>
            <a:r>
              <a:rPr lang="en-US" sz="1600" dirty="0" err="1">
                <a:solidFill>
                  <a:srgbClr val="AA3240"/>
                </a:solidFill>
                <a:latin typeface="Montserrat" panose="00000500000000000000" pitchFamily="2" charset="0"/>
              </a:rPr>
              <a:t>MonoBehaviour</a:t>
            </a:r>
            <a:r>
              <a:rPr lang="en-US" sz="1600" dirty="0">
                <a:solidFill>
                  <a:srgbClr val="AA3240"/>
                </a:solidFill>
                <a:latin typeface="Montserrat" panose="00000500000000000000" pitchFamily="2" charset="0"/>
              </a:rPr>
              <a:t> is destroyed!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C293BA-05A6-4AD6-A8EA-A6D925EFE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818" y="1567627"/>
            <a:ext cx="4660705" cy="38527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2D9E053-B028-4063-8A1A-551766F57D0E}"/>
              </a:ext>
            </a:extLst>
          </p:cNvPr>
          <p:cNvSpPr txBox="1"/>
          <p:nvPr/>
        </p:nvSpPr>
        <p:spPr>
          <a:xfrm>
            <a:off x="5303228" y="5615564"/>
            <a:ext cx="446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FB681"/>
                </a:solidFill>
                <a:latin typeface="Montserrat" panose="00000500000000000000" pitchFamily="2" charset="0"/>
              </a:rPr>
              <a:t>Never leaks!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D707F-1961-4CDB-B2B5-384F5759F6E7}"/>
              </a:ext>
            </a:extLst>
          </p:cNvPr>
          <p:cNvSpPr txBox="1"/>
          <p:nvPr/>
        </p:nvSpPr>
        <p:spPr>
          <a:xfrm>
            <a:off x="565150" y="6186888"/>
            <a:ext cx="919876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* These examples are not production quality. Do not copy them into your product!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457F1-3B48-48AA-BB64-8BC1D923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20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40648"/>
              </p:ext>
            </p:extLst>
          </p:nvPr>
        </p:nvGraphicFramePr>
        <p:xfrm>
          <a:off x="565150" y="562344"/>
          <a:ext cx="9198762" cy="42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113452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have return value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Has 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31588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support try/catch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Supports try/catch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88744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preserve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Preserves call stack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0593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Doesn’t always exit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Always exits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25020"/>
                  </a:ext>
                </a:extLst>
              </a:tr>
              <a:tr h="629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tied to a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77879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54480F-E54B-4CF9-8867-91E2E55E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21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0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88552-FED2-48EA-B282-A85229F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26468"/>
              </p:ext>
            </p:extLst>
          </p:nvPr>
        </p:nvGraphicFramePr>
        <p:xfrm>
          <a:off x="565149" y="562344"/>
          <a:ext cx="9198762" cy="522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381">
                  <a:extLst>
                    <a:ext uri="{9D8B030D-6E8A-4147-A177-3AD203B41FA5}">
                      <a16:colId xmlns:a16="http://schemas.microsoft.com/office/drawing/2014/main" val="3561545381"/>
                    </a:ext>
                  </a:extLst>
                </a:gridCol>
                <a:gridCol w="4599381">
                  <a:extLst>
                    <a:ext uri="{9D8B030D-6E8A-4147-A177-3AD203B41FA5}">
                      <a16:colId xmlns:a16="http://schemas.microsoft.com/office/drawing/2014/main" val="1515243623"/>
                    </a:ext>
                  </a:extLst>
                </a:gridCol>
              </a:tblGrid>
              <a:tr h="9332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Coroutine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Lifetime tied to a </a:t>
                      </a:r>
                      <a:r>
                        <a:rPr lang="en-US" sz="18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MonoBehaviour</a:t>
                      </a:r>
                      <a:endParaRPr lang="en-US" sz="1800" dirty="0">
                        <a:solidFill>
                          <a:schemeClr val="tx1">
                            <a:lumMod val="8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Montserrat" panose="00000500000000000000" pitchFamily="2" charset="0"/>
                        </a:rPr>
                        <a:t>Async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 /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Montserrat" panose="00000500000000000000" pitchFamily="2" charset="0"/>
                        </a:rPr>
                        <a:t>UniTask</a:t>
                      </a:r>
                      <a:endParaRPr lang="en-US" sz="24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Montserrat" panose="00000500000000000000" pitchFamily="2" charset="0"/>
                        </a:rPr>
                        <a:t>Lifetime handled manually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32011"/>
                  </a:ext>
                </a:extLst>
              </a:tr>
              <a:tr h="42893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54255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9FB68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09109416"/>
                  </a:ext>
                </a:extLst>
              </a:tr>
            </a:tbl>
          </a:graphicData>
        </a:graphic>
      </p:graphicFrame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8FE23DB-07DF-47F5-9C09-8787E5A5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7"/>
          <a:stretch/>
        </p:blipFill>
        <p:spPr>
          <a:xfrm>
            <a:off x="637750" y="1722375"/>
            <a:ext cx="3459035" cy="307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21D00-F478-4B14-A721-BB915B48E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871" y="1722375"/>
            <a:ext cx="6208703" cy="30760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60BEDF-C110-44C7-833B-45B88F8F2AD8}"/>
              </a:ext>
            </a:extLst>
          </p:cNvPr>
          <p:cNvSpPr txBox="1"/>
          <p:nvPr/>
        </p:nvSpPr>
        <p:spPr>
          <a:xfrm>
            <a:off x="565150" y="6186888"/>
            <a:ext cx="919876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* These examples are not production quality. Do not copy them into your product!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E595-94D0-4735-A561-B216D8D7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Live Coding...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Параллельная загрузка и показ изображений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Последовательная загрузка и показ изображений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Загрузка и показ изображений по готовности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35AEA-3D65-4552-8FB1-25464234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1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3992"/>
          <a:stretch/>
        </p:blipFill>
        <p:spPr>
          <a:xfrm>
            <a:off x="373633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DCAEA-F05F-41EB-9E35-4CF1430D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27541-CC09-4A85-9A3E-37C5FB90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0FE2E-0A98-4B15-9A32-65D9A9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1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EDA4E-9360-407E-9FAE-C75751BE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27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55758-C527-4806-B8F6-649B561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28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ABAD1-D09B-4E96-88D6-F9A1E382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29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Почему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эта тема?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Практически никто не использует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/await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0BB3-F93D-43CB-8A46-2A264189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26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B8B03-B30E-4A66-8F0D-0DDF53A1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30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5E298-C940-48B1-BCA6-1E887891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31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61AF1-ABE6-4234-BC61-E4AE9DA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6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82A00-BA30-4A06-B379-3E6A163C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3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423B0-61F2-4102-A5DF-C2EF208F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DE161-8135-4864-9BC4-827A1E9A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35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6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26331-0049-4FC5-9504-86304E90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2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32098-3D1D-4035-B888-6BFB2FE3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37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2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E09B8-B53D-47CB-9F84-F64F85C5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38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4CC29-1DAC-4A09-83BB-9FBB2205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39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Практически никто не использует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5"/>
            <a:ext cx="9198761" cy="17324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Avoid using async and await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The Unity API is not thread safe and therefore,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you should not use async and await tasks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. Async tasks often allocate objects when invoked, which might cause performance issues if you overuse them.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0B2C-EB27-44FB-A7DE-6E79C2E1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0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8F2BD-FB2D-472D-B507-7017D078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40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B69D4-8AF9-4602-96CA-B7A77111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41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07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6E34A-0F92-4471-9662-AD8D26E2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3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D0842-BEF5-470C-851D-61A9C732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80184-8F90-4425-B5E2-08C89A1E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42415-6D44-440D-AE13-48E4941C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2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7AED1-828C-4FE7-BB90-6292D5E5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27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F61B4-7A20-4BAD-AA4B-05F7587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47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E031A-4A6B-4DE5-866E-03E984D8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48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6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FBAF60-F451-4340-8B24-405E0F14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3958"/>
          <a:stretch/>
        </p:blipFill>
        <p:spPr>
          <a:xfrm>
            <a:off x="374400" y="1439750"/>
            <a:ext cx="9918113" cy="439408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Deadlock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F8A39-CFE4-4821-A958-13545031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49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Практически никто не использует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5"/>
            <a:ext cx="9198761" cy="17324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Avoid using async and await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The Unity API is not thread safe and therefore,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you should not use async and await tasks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. Async tasks often allocate objects when invoked, which might cause performance issues if you overuse them.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30732F-F26F-4960-B1FA-73BEC1C196A8}"/>
              </a:ext>
            </a:extLst>
          </p:cNvPr>
          <p:cNvSpPr txBox="1">
            <a:spLocks/>
          </p:cNvSpPr>
          <p:nvPr/>
        </p:nvSpPr>
        <p:spPr>
          <a:xfrm>
            <a:off x="565149" y="3772354"/>
            <a:ext cx="9352574" cy="231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Limitations of async and await tasks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The Unity API isn’t thread safe and therefore,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you should only use async and await tasks from inside the </a:t>
            </a:r>
            <a:r>
              <a:rPr lang="en-US" sz="2000" b="1" dirty="0" err="1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UnitySynchronizationContext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</a:rPr>
              <a:t>. Async tasks often allocate objects when invoked, which might cause performance issues if you overuse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0B74E-EC67-4176-84C3-7F5D3517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 исправить первый пример?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CD3B3D-FF51-4CA5-92F4-E6BB820DD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56" y="1512960"/>
            <a:ext cx="6509452" cy="43131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837E5-D6C2-4A1A-92A0-1CE9E46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50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 исправить первый пример?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60FB9-0918-4DFC-A705-EF59E992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56" y="1512960"/>
            <a:ext cx="6509452" cy="4313109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59B63D-40EF-45B5-830E-8ADAF55B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5"/>
          <a:stretch/>
        </p:blipFill>
        <p:spPr>
          <a:xfrm>
            <a:off x="6038093" y="1512960"/>
            <a:ext cx="4713727" cy="1951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F05F0-AA7E-46AF-BA12-E79B77E9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51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7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 исправить первый пример?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3FD4EF-AB23-412F-BB92-F6E2AB82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75"/>
          <a:stretch/>
        </p:blipFill>
        <p:spPr>
          <a:xfrm>
            <a:off x="619200" y="1512960"/>
            <a:ext cx="6515659" cy="20391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90113-7057-4D9A-B76C-258E57EF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52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 исправить первый пример?</a:t>
            </a: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C12750-6FB2-4104-AB21-36D02DCB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1512960"/>
            <a:ext cx="6515659" cy="20391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DAE631-5085-4B65-BD7F-7600BDBFA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9345" y="2280138"/>
            <a:ext cx="6709149" cy="36700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9D5A1-A73A-4B3F-9C60-F11FAD55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53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Итого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Нет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.Result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.Wait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Избегайте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 void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Используйте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CancelationToken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6C61A-EA81-49AD-8E19-3CFF74C5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54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Итого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Нет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.Result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.Wait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Избегайте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 void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Используйте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CancelationToken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Не используйте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Coroutine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для управления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Task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567E6-4F98-4CC4-849B-41464A7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55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1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Материалы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3"/>
              </a:rPr>
              <a:t>Async vs Coroutines – Unite Copenhagen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4"/>
              </a:rPr>
              <a:t>8 await/async mistakes that you SHOULD avoid in .NET</a:t>
            </a:r>
            <a:endParaRPr lang="ru-RU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5"/>
              </a:rPr>
              <a:t>Correcting Common Async/Await Mistakes in .NET</a:t>
            </a:r>
            <a:endParaRPr lang="ru-RU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6"/>
              </a:rPr>
              <a:t>Best Practices for Using Async and Await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7"/>
              </a:rPr>
              <a:t>Async and Await, All the Things Your Mother Never Told You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  <a:hlinkClick r:id="rId8"/>
              </a:rPr>
              <a:t>AsyncGuidance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3513444-8221-464A-A50E-3334B61BA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94" y="2199720"/>
            <a:ext cx="2881034" cy="28810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8042F-73C8-4CF8-87BA-606F1C9C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t>56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8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8540A49B-64F4-4646-8CC3-53EC52C0D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  <a:effectLst>
            <a:innerShdw blurRad="1270000" dist="1587500" dir="5400000">
              <a:prstClr val="black">
                <a:alpha val="35000"/>
              </a:prstClr>
            </a:innerShdw>
          </a:effectLst>
        </p:spPr>
      </p:pic>
      <p:sp>
        <p:nvSpPr>
          <p:cNvPr id="61" name="Rectangle">
            <a:extLst>
              <a:ext uri="{FF2B5EF4-FFF2-40B4-BE49-F238E27FC236}">
                <a16:creationId xmlns:a16="http://schemas.microsoft.com/office/drawing/2014/main" id="{8B80D579-AC08-8D49-BB6A-21123F80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8C112-6FE9-442D-AFF3-7570058F8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969505" cy="2866405"/>
          </a:xfrm>
        </p:spPr>
        <p:txBody>
          <a:bodyPr>
            <a:normAutofit/>
          </a:bodyPr>
          <a:lstStyle/>
          <a:p>
            <a:r>
              <a:rPr lang="ru-RU" sz="5000" dirty="0">
                <a:latin typeface="Montserrat" panose="00000500000000000000" pitchFamily="2" charset="0"/>
              </a:rPr>
              <a:t>Спасибо за внимание!</a:t>
            </a:r>
            <a:endParaRPr lang="en-US" sz="5000" dirty="0">
              <a:latin typeface="Montserrat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39477-9F7D-4329-ABF0-04060E42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6969505" cy="1475177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Dmitriy Chebanov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392F51-F23E-E242-9750-A5B1F128E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377633F-9C92-40C4-80A7-874826611C27}"/>
              </a:ext>
            </a:extLst>
          </p:cNvPr>
          <p:cNvSpPr txBox="1"/>
          <p:nvPr/>
        </p:nvSpPr>
        <p:spPr>
          <a:xfrm>
            <a:off x="565150" y="5140311"/>
            <a:ext cx="2016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LinkedIn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3"/>
              </a:rPr>
              <a:t>dima-chebanov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51BE29-6712-4988-99B9-FF9A4F86DE52}"/>
              </a:ext>
            </a:extLst>
          </p:cNvPr>
          <p:cNvSpPr txBox="1"/>
          <p:nvPr/>
        </p:nvSpPr>
        <p:spPr>
          <a:xfrm>
            <a:off x="3179259" y="5137200"/>
            <a:ext cx="12602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Telegram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4"/>
              </a:rPr>
              <a:t>DmitrySx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599319-9401-4E0A-9588-BB6ADA84B3B8}"/>
              </a:ext>
            </a:extLst>
          </p:cNvPr>
          <p:cNvSpPr txBox="1"/>
          <p:nvPr/>
        </p:nvSpPr>
        <p:spPr>
          <a:xfrm>
            <a:off x="5036750" y="5137199"/>
            <a:ext cx="17459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Montserrat" panose="00000500000000000000" pitchFamily="2" charset="0"/>
              </a:rPr>
              <a:t>GitHub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dirty="0" err="1">
                <a:latin typeface="Montserrat" panose="00000500000000000000" pitchFamily="2" charset="0"/>
                <a:hlinkClick r:id="rId5"/>
              </a:rPr>
              <a:t>ChebanovDD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Почему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эта тема?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Практически никто не использует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/await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Мало полезного материала на эту тему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01780-A795-4844-8872-2CBE9299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7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224727D-659C-4460-BBF6-A4CB428E7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56" y="1512960"/>
            <a:ext cx="6509452" cy="431310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BEFBDC72-52F0-405F-A3A2-69970B3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Мало полезного материала на эту тему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13271-E212-4C58-A772-409A8573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2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Какие на сегодня цели?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Понять основные отличия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coroutines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от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Научиться правильно использовать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async/await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Показать на практике как это можно применять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Убедить Вас, что не так страшен чёрт, как его малюют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51BA2-0F1D-4D3B-89D1-C370BCA6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9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E0AA0-D9A1-4F71-B068-08EAC9E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198761" cy="1268984"/>
          </a:xfrm>
        </p:spPr>
        <p:txBody>
          <a:bodyPr anchor="t">
            <a:norm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UniTask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8266-6A4B-45EE-80C9-97E44BAD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9198761" cy="37213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Основан на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struct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Позволяет применять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await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ко всем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AsyncOperations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Coroutines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Не использует потоки и работает на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Unity's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PlayerLoop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, следовательно работает на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WebGL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Совместим с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Task /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ValueTask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 /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IValueTaskSource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Имеет практически такой же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API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как и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Montserrat" panose="00000500000000000000" pitchFamily="2" charset="0"/>
              </a:rPr>
              <a:t>Task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8D4F3-8C77-4380-9614-0B785435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0" bIns="45720" rtlCol="0" anchor="ctr"/>
          <a:lstStyle/>
          <a:p>
            <a:fld id="{49ABCAEC-7D34-E549-A96E-FCEDAADBE4B0}" type="slidenum">
              <a:rPr lang="en-US" smtClean="0">
                <a:solidFill>
                  <a:schemeClr val="tx1">
                    <a:lumMod val="9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23B2F"/>
      </a:dk2>
      <a:lt2>
        <a:srgbClr val="E7E8E2"/>
      </a:lt2>
      <a:accent1>
        <a:srgbClr val="A096C6"/>
      </a:accent1>
      <a:accent2>
        <a:srgbClr val="7F8CBA"/>
      </a:accent2>
      <a:accent3>
        <a:srgbClr val="85A9BD"/>
      </a:accent3>
      <a:accent4>
        <a:srgbClr val="77AFAC"/>
      </a:accent4>
      <a:accent5>
        <a:srgbClr val="83AD99"/>
      </a:accent5>
      <a:accent6>
        <a:srgbClr val="78B07E"/>
      </a:accent6>
      <a:hlink>
        <a:srgbClr val="7D8852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9993</TotalTime>
  <Words>946</Words>
  <Application>Microsoft Office PowerPoint</Application>
  <PresentationFormat>Widescreen</PresentationFormat>
  <Paragraphs>321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Montserrat</vt:lpstr>
      <vt:lpstr>Neue Haas Grotesk Text Pro</vt:lpstr>
      <vt:lpstr>PunchcardVTI</vt:lpstr>
      <vt:lpstr>Best practices: Async vs Coroutines</vt:lpstr>
      <vt:lpstr>О спикере</vt:lpstr>
      <vt:lpstr>Почему эта тема?</vt:lpstr>
      <vt:lpstr>Практически никто не использует</vt:lpstr>
      <vt:lpstr>Практически никто не использует</vt:lpstr>
      <vt:lpstr>Почему эта тема?</vt:lpstr>
      <vt:lpstr>Мало полезного материала на эту тему</vt:lpstr>
      <vt:lpstr>Какие на сегодня цели?</vt:lpstr>
      <vt:lpstr>UniTask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Coding...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Deadlock</vt:lpstr>
      <vt:lpstr>Как исправить первый пример?</vt:lpstr>
      <vt:lpstr>Как исправить первый пример?</vt:lpstr>
      <vt:lpstr>Как исправить первый пример?</vt:lpstr>
      <vt:lpstr>Как исправить первый пример?</vt:lpstr>
      <vt:lpstr>Итого</vt:lpstr>
      <vt:lpstr>Итого</vt:lpstr>
      <vt:lpstr>Материалы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practices: Async vs Coroutines</dc:title>
  <dc:creator>Dmitriy Chebanov</dc:creator>
  <cp:lastModifiedBy>Dmitriy Chebanov</cp:lastModifiedBy>
  <cp:revision>38</cp:revision>
  <dcterms:created xsi:type="dcterms:W3CDTF">2021-11-24T07:33:56Z</dcterms:created>
  <dcterms:modified xsi:type="dcterms:W3CDTF">2021-12-01T06:53:28Z</dcterms:modified>
</cp:coreProperties>
</file>